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72" r:id="rId3"/>
    <p:sldId id="373" r:id="rId4"/>
    <p:sldId id="374" r:id="rId5"/>
    <p:sldId id="375" r:id="rId6"/>
    <p:sldId id="377" r:id="rId7"/>
    <p:sldId id="376" r:id="rId8"/>
    <p:sldId id="362" r:id="rId9"/>
    <p:sldId id="365" r:id="rId10"/>
    <p:sldId id="364" r:id="rId11"/>
    <p:sldId id="336" r:id="rId12"/>
    <p:sldId id="370" r:id="rId13"/>
    <p:sldId id="371" r:id="rId14"/>
    <p:sldId id="366" r:id="rId15"/>
    <p:sldId id="367" r:id="rId16"/>
    <p:sldId id="344" r:id="rId17"/>
    <p:sldId id="26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358447268007"/>
          <c:y val="4.4861391929187228E-2"/>
          <c:w val="0.75877658887574151"/>
          <c:h val="0.60459213449960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Crude (USD)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1998-99</c:v>
                </c:pt>
                <c:pt idx="1">
                  <c:v>1999-2000</c:v>
                </c:pt>
                <c:pt idx="2">
                  <c:v>2000-01</c:v>
                </c:pt>
                <c:pt idx="3">
                  <c:v>2001-02 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 </c:v>
                </c:pt>
                <c:pt idx="9">
                  <c:v>2007-08 </c:v>
                </c:pt>
                <c:pt idx="10">
                  <c:v>2008-09 </c:v>
                </c:pt>
                <c:pt idx="11">
                  <c:v>2009-10</c:v>
                </c:pt>
                <c:pt idx="12">
                  <c:v>2010-11 </c:v>
                </c:pt>
                <c:pt idx="13">
                  <c:v>2011-12 </c:v>
                </c:pt>
                <c:pt idx="14">
                  <c:v>2012-13 </c:v>
                </c:pt>
                <c:pt idx="15">
                  <c:v>2013-14</c:v>
                </c:pt>
                <c:pt idx="16">
                  <c:v>2014-15</c:v>
                </c:pt>
                <c:pt idx="17">
                  <c:v>2015-16</c:v>
                </c:pt>
              </c:strCache>
            </c:strRef>
          </c:cat>
          <c:val>
            <c:numRef>
              <c:f>Sheet1!$B$2:$B$19</c:f>
              <c:numCache>
                <c:formatCode>0</c:formatCode>
                <c:ptCount val="18"/>
                <c:pt idx="0">
                  <c:v>3.5179999999999998</c:v>
                </c:pt>
                <c:pt idx="1">
                  <c:v>9.2100000000000009</c:v>
                </c:pt>
                <c:pt idx="2">
                  <c:v>14.403</c:v>
                </c:pt>
                <c:pt idx="3">
                  <c:v>12.635</c:v>
                </c:pt>
                <c:pt idx="4">
                  <c:v>15.759</c:v>
                </c:pt>
                <c:pt idx="5">
                  <c:v>18.268000000000001</c:v>
                </c:pt>
                <c:pt idx="6">
                  <c:v>25.99</c:v>
                </c:pt>
                <c:pt idx="7">
                  <c:v>38.776000000000003</c:v>
                </c:pt>
                <c:pt idx="8">
                  <c:v>48.389000000000003</c:v>
                </c:pt>
                <c:pt idx="9">
                  <c:v>67.988</c:v>
                </c:pt>
                <c:pt idx="10">
                  <c:v>76.876000000000005</c:v>
                </c:pt>
                <c:pt idx="11">
                  <c:v>79.552999999999997</c:v>
                </c:pt>
                <c:pt idx="12">
                  <c:v>100.08</c:v>
                </c:pt>
                <c:pt idx="13">
                  <c:v>139.69</c:v>
                </c:pt>
                <c:pt idx="14">
                  <c:v>144.29311621430776</c:v>
                </c:pt>
                <c:pt idx="15">
                  <c:v>142.96186528411985</c:v>
                </c:pt>
                <c:pt idx="16">
                  <c:v>112.74357979942801</c:v>
                </c:pt>
                <c:pt idx="17">
                  <c:v>63.972375883235401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51315440"/>
        <c:axId val="-125131435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Crude (MMT)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1998-99</c:v>
                </c:pt>
                <c:pt idx="1">
                  <c:v>1999-2000</c:v>
                </c:pt>
                <c:pt idx="2">
                  <c:v>2000-01</c:v>
                </c:pt>
                <c:pt idx="3">
                  <c:v>2001-02 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 </c:v>
                </c:pt>
                <c:pt idx="9">
                  <c:v>2007-08 </c:v>
                </c:pt>
                <c:pt idx="10">
                  <c:v>2008-09 </c:v>
                </c:pt>
                <c:pt idx="11">
                  <c:v>2009-10</c:v>
                </c:pt>
                <c:pt idx="12">
                  <c:v>2010-11 </c:v>
                </c:pt>
                <c:pt idx="13">
                  <c:v>2011-12 </c:v>
                </c:pt>
                <c:pt idx="14">
                  <c:v>2012-13 </c:v>
                </c:pt>
                <c:pt idx="15">
                  <c:v>2013-14</c:v>
                </c:pt>
                <c:pt idx="16">
                  <c:v>2014-15</c:v>
                </c:pt>
                <c:pt idx="17">
                  <c:v>2015-16</c:v>
                </c:pt>
              </c:strCache>
            </c:strRef>
          </c:cat>
          <c:val>
            <c:numRef>
              <c:f>Sheet1!$C$2:$C$19</c:f>
              <c:numCache>
                <c:formatCode>0</c:formatCode>
                <c:ptCount val="18"/>
                <c:pt idx="0">
                  <c:v>39.808</c:v>
                </c:pt>
                <c:pt idx="1">
                  <c:v>57.805</c:v>
                </c:pt>
                <c:pt idx="2">
                  <c:v>74.096999999999994</c:v>
                </c:pt>
                <c:pt idx="3">
                  <c:v>78.706000000000003</c:v>
                </c:pt>
                <c:pt idx="4">
                  <c:v>81.989000000000004</c:v>
                </c:pt>
                <c:pt idx="5">
                  <c:v>90.433999999999997</c:v>
                </c:pt>
                <c:pt idx="6">
                  <c:v>95.861000000000004</c:v>
                </c:pt>
                <c:pt idx="7">
                  <c:v>99.409000000000006</c:v>
                </c:pt>
                <c:pt idx="8">
                  <c:v>111.502</c:v>
                </c:pt>
                <c:pt idx="9">
                  <c:v>121.672</c:v>
                </c:pt>
                <c:pt idx="10">
                  <c:v>132.77500000000001</c:v>
                </c:pt>
                <c:pt idx="11">
                  <c:v>159.25899999999999</c:v>
                </c:pt>
                <c:pt idx="12">
                  <c:v>163.595</c:v>
                </c:pt>
                <c:pt idx="13">
                  <c:v>171.72900000000001</c:v>
                </c:pt>
                <c:pt idx="14">
                  <c:v>184.79524788937999</c:v>
                </c:pt>
                <c:pt idx="15">
                  <c:v>189.23820178337502</c:v>
                </c:pt>
                <c:pt idx="16">
                  <c:v>189.434856544024</c:v>
                </c:pt>
                <c:pt idx="17">
                  <c:v>202.85049173136301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51320336"/>
        <c:axId val="-1251305648"/>
      </c:lineChart>
      <c:catAx>
        <c:axId val="-125131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1314352"/>
        <c:crosses val="autoZero"/>
        <c:auto val="1"/>
        <c:lblAlgn val="ctr"/>
        <c:lblOffset val="100"/>
        <c:noMultiLvlLbl val="0"/>
      </c:catAx>
      <c:valAx>
        <c:axId val="-125131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(‘000 Million)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1315440"/>
        <c:crosses val="autoZero"/>
        <c:crossBetween val="between"/>
      </c:valAx>
      <c:valAx>
        <c:axId val="-1251305648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1320336"/>
        <c:crosses val="max"/>
        <c:crossBetween val="between"/>
      </c:valAx>
      <c:catAx>
        <c:axId val="-125132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51305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06950164289716"/>
          <c:y val="0.7917940399387362"/>
          <c:w val="0.34191748075147715"/>
          <c:h val="8.4861110143964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0.94299</cdr:x>
      <cdr:y>0.25134</cdr:y>
    </cdr:from>
    <cdr:to>
      <cdr:x>0.98003</cdr:x>
      <cdr:y>0.46804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10330" y="1371600"/>
          <a:ext cx="318568" cy="1182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</a:rPr>
            <a:t>MMT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9CB27-805A-4A9B-ABF1-696AAE6CB1B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008F5-38BB-4D55-9A2C-534CCDB0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6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008F5-38BB-4D55-9A2C-534CCDB09F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jaskirat\Shared\2015\OVL\August\27\template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jaskirat\Shared\2015\OVL\August\template\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2157" r="87206" b="83137"/>
          <a:stretch/>
        </p:blipFill>
        <p:spPr bwMode="auto">
          <a:xfrm>
            <a:off x="-1" y="76200"/>
            <a:ext cx="762001" cy="7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jaskirat\Shared\2015\OVL\August\template\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1764" r="73529" b="83138"/>
          <a:stretch/>
        </p:blipFill>
        <p:spPr bwMode="auto">
          <a:xfrm>
            <a:off x="8305800" y="195263"/>
            <a:ext cx="80158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jaskirat\Shared\2015\OVL\August\template\2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4" t="61569"/>
          <a:stretch/>
        </p:blipFill>
        <p:spPr bwMode="auto">
          <a:xfrm>
            <a:off x="8192277" y="5562600"/>
            <a:ext cx="95172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578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067300"/>
          </a:xfr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Font typeface="Webdings" panose="05030102010509060703" pitchFamily="18" charset="2"/>
              <a:buChar char="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"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6450" indent="-228600"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-228600"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6450" indent="-228600"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838200"/>
            <a:ext cx="75438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jaskirat\Shared\2015\OVL\August\template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4953000"/>
            <a:ext cx="2651393" cy="762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IN" sz="2200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ONGC </a:t>
            </a:r>
            <a:r>
              <a:rPr lang="en-IN" sz="2200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Videsh Limited</a:t>
            </a:r>
            <a:endParaRPr lang="en-IN" sz="2200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  <a:p>
            <a:pPr algn="r"/>
            <a:r>
              <a:rPr lang="en-IN" sz="2200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November 18, </a:t>
            </a:r>
            <a:r>
              <a:rPr lang="en-IN" sz="2200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408858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SOEs and their role in the economy of BRICS member countries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883224"/>
            <a:ext cx="533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Narendra </a:t>
            </a:r>
            <a:r>
              <a:rPr lang="en-US" dirty="0"/>
              <a:t>K Verma</a:t>
            </a:r>
          </a:p>
          <a:p>
            <a:r>
              <a:rPr lang="en-US" dirty="0" smtClean="0"/>
              <a:t>Managing </a:t>
            </a:r>
            <a:r>
              <a:rPr lang="en-US" dirty="0"/>
              <a:t>Director and CEO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495490"/>
            <a:ext cx="64770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ONGC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Videsh: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 India’s energy security overseas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76321"/>
            <a:ext cx="7272808" cy="67796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31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import bill over the years……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851409"/>
              </p:ext>
            </p:extLst>
          </p:nvPr>
        </p:nvGraphicFramePr>
        <p:xfrm>
          <a:off x="271670" y="1143000"/>
          <a:ext cx="8600660" cy="545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Summing up……India’s need for Energy Security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4426"/>
            <a:ext cx="8077200" cy="5538936"/>
          </a:xfrm>
        </p:spPr>
        <p:txBody>
          <a:bodyPr>
            <a:normAutofit/>
          </a:bodyPr>
          <a:lstStyle/>
          <a:p>
            <a:r>
              <a:rPr lang="en-US" sz="1800" b="1" dirty="0"/>
              <a:t>India’s </a:t>
            </a:r>
            <a:r>
              <a:rPr lang="en-US" sz="1800" b="1" dirty="0" smtClean="0"/>
              <a:t>petroleum import </a:t>
            </a:r>
            <a:r>
              <a:rPr lang="en-US" sz="1800" b="1" dirty="0"/>
              <a:t>bill has </a:t>
            </a:r>
            <a:r>
              <a:rPr lang="en-US" sz="1800" b="1" dirty="0" smtClean="0"/>
              <a:t>increased </a:t>
            </a:r>
          </a:p>
          <a:p>
            <a:pPr lvl="3"/>
            <a:r>
              <a:rPr lang="en-US" dirty="0" smtClean="0"/>
              <a:t>Gross petroleum imports stand at record level of 231 MMT in FY16</a:t>
            </a:r>
          </a:p>
          <a:p>
            <a:pPr lvl="3"/>
            <a:r>
              <a:rPr lang="en-IN" dirty="0"/>
              <a:t>ephemeral nature of </a:t>
            </a:r>
            <a:r>
              <a:rPr lang="en-IN" dirty="0" smtClean="0"/>
              <a:t>oil price </a:t>
            </a:r>
            <a:r>
              <a:rPr lang="en-IN" dirty="0"/>
              <a:t>cyclicality is historically </a:t>
            </a:r>
            <a:r>
              <a:rPr lang="en-IN" dirty="0" smtClean="0"/>
              <a:t>proven, hence potential for future shocks </a:t>
            </a:r>
            <a:endParaRPr lang="en-US" dirty="0" smtClean="0"/>
          </a:p>
          <a:p>
            <a:pPr lvl="1">
              <a:buNone/>
            </a:pPr>
            <a:endParaRPr lang="en-US" b="1" dirty="0"/>
          </a:p>
          <a:p>
            <a:r>
              <a:rPr lang="en-US" sz="1800" b="1" dirty="0" smtClean="0"/>
              <a:t>India </a:t>
            </a:r>
            <a:r>
              <a:rPr lang="en-US" sz="1800" b="1" dirty="0"/>
              <a:t>is </a:t>
            </a:r>
            <a:r>
              <a:rPr lang="en-US" sz="1800" b="1" dirty="0" smtClean="0"/>
              <a:t>projected to </a:t>
            </a:r>
            <a:r>
              <a:rPr lang="en-US" sz="1800" b="1" dirty="0"/>
              <a:t>contribute more than any other country to the projected rise in global energy demand </a:t>
            </a:r>
            <a:endParaRPr lang="en-US" sz="1800" b="1" dirty="0" smtClean="0"/>
          </a:p>
          <a:p>
            <a:pPr lvl="1"/>
            <a:r>
              <a:rPr lang="en-US" sz="1600" dirty="0"/>
              <a:t>propelled higher by an economy that is </a:t>
            </a:r>
            <a:r>
              <a:rPr lang="en-US" sz="1600" dirty="0" smtClean="0"/>
              <a:t>projected to be ~ five </a:t>
            </a:r>
            <a:r>
              <a:rPr lang="en-US" sz="1600" dirty="0"/>
              <a:t>times larger in 2040 and </a:t>
            </a:r>
            <a:endParaRPr lang="en-US" sz="1600" dirty="0" smtClean="0"/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demographic expansion that makes India the world’s most populous country </a:t>
            </a:r>
            <a:endParaRPr lang="en-US" sz="1600" dirty="0" smtClean="0"/>
          </a:p>
          <a:p>
            <a:pPr lvl="1"/>
            <a:endParaRPr lang="en-US" sz="1600" b="1" dirty="0"/>
          </a:p>
          <a:p>
            <a:r>
              <a:rPr lang="en-US" sz="1800" b="1" dirty="0" smtClean="0"/>
              <a:t>Significant Oil and Gas supplies have to be sourced from overseas</a:t>
            </a:r>
          </a:p>
          <a:p>
            <a:endParaRPr lang="en-US" sz="1800" b="1" dirty="0" smtClean="0"/>
          </a:p>
          <a:p>
            <a:r>
              <a:rPr lang="en-US" sz="1800" b="1" dirty="0"/>
              <a:t>A</a:t>
            </a:r>
            <a:r>
              <a:rPr lang="en-US" sz="1800" b="1" dirty="0" smtClean="0"/>
              <a:t>cquisition </a:t>
            </a:r>
            <a:r>
              <a:rPr lang="en-US" sz="1800" b="1" dirty="0"/>
              <a:t>of prolific natural resources overseas </a:t>
            </a:r>
            <a:r>
              <a:rPr lang="en-US" sz="1800" b="1" dirty="0" smtClean="0"/>
              <a:t>is a continued imperative</a:t>
            </a:r>
          </a:p>
          <a:p>
            <a:endParaRPr lang="en-US" sz="1800" b="1" dirty="0" smtClean="0"/>
          </a:p>
          <a:p>
            <a:r>
              <a:rPr lang="en-US" sz="1800" b="1" i="1" dirty="0" smtClean="0"/>
              <a:t>State Owned Enterprises have a significant role to play in securing energy resources overseas</a:t>
            </a:r>
            <a:endParaRPr lang="en-US" b="1" i="1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2667000"/>
            <a:ext cx="6172200" cy="869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ONGC Videsh: pioneering energy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"/>
            <a:ext cx="62484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ONGC Videsh Ltd.</a:t>
            </a:r>
          </a:p>
          <a:p>
            <a:pPr marL="0" indent="0" algn="ctr">
              <a:buNone/>
            </a:pPr>
            <a:r>
              <a:rPr lang="en-US" sz="1600" b="1" dirty="0"/>
              <a:t>Securing India’s Energy </a:t>
            </a:r>
            <a:r>
              <a:rPr lang="en-US" sz="1600" b="1" dirty="0" smtClean="0"/>
              <a:t>needs </a:t>
            </a:r>
            <a:r>
              <a:rPr lang="en-US" sz="1600" b="1" dirty="0"/>
              <a:t>overseas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926068"/>
            <a:ext cx="9144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1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Wholly-owned subsidiary of ONGC, engaged in international E&amp;P business</a:t>
            </a: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1387376"/>
            <a:ext cx="4114800" cy="5105400"/>
            <a:chOff x="304800" y="2533650"/>
            <a:chExt cx="3581400" cy="3028950"/>
          </a:xfrm>
        </p:grpSpPr>
        <p:sp>
          <p:nvSpPr>
            <p:cNvPr id="17" name="Rectangle 16"/>
            <p:cNvSpPr/>
            <p:nvPr/>
          </p:nvSpPr>
          <p:spPr>
            <a:xfrm>
              <a:off x="304800" y="2546064"/>
              <a:ext cx="3581400" cy="30082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304800" y="2533650"/>
              <a:ext cx="3581400" cy="3028950"/>
              <a:chOff x="611560" y="2132856"/>
              <a:chExt cx="3962400" cy="3390900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2132856"/>
                <a:ext cx="1981200" cy="168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60" y="3828306"/>
                <a:ext cx="1981200" cy="169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60" y="2132856"/>
                <a:ext cx="1981200" cy="169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 descr="http://www.afpc-sy.com/new/images/history5s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1560" y="3819041"/>
                <a:ext cx="1981200" cy="16954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</p:grp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1210"/>
              </p:ext>
            </p:extLst>
          </p:nvPr>
        </p:nvGraphicFramePr>
        <p:xfrm>
          <a:off x="4126992" y="1295400"/>
          <a:ext cx="5017008" cy="5367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342"/>
                <a:gridCol w="2520666"/>
              </a:tblGrid>
              <a:tr h="74645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Incorporated as </a:t>
                      </a:r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Hydrocarbons India Pvt. Ltd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March 5, 1965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Rechristened </a:t>
                      </a:r>
                      <a:endParaRPr lang="en-US" sz="18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    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ONGC </a:t>
                      </a:r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Videsh 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Ltd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June 15, 1989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384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Oil and Gas </a:t>
                      </a: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Assets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7816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Global Presence</a:t>
                      </a: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		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 </a:t>
                      </a:r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Countries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763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Production </a:t>
                      </a:r>
                      <a:endParaRPr lang="en-US" sz="18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    (</a:t>
                      </a: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FY 2015-16)	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166,000 BOEPD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645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Production (Sep 2016)</a:t>
                      </a: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		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231,493 </a:t>
                      </a: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BOEPD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2P/3P reserves	 		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596</a:t>
                      </a:r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/ 633 MMTOE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0325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as on 01.04.2016, excl. </a:t>
                      </a: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Vankor </a:t>
                      </a: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reserves</a:t>
                      </a: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7639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Cumulative </a:t>
                      </a: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Investment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711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(ITD Sept 2016)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US$ </a:t>
                      </a:r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26.256 </a:t>
                      </a: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Billion 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4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</a:t>
            </a:r>
            <a:r>
              <a:rPr lang="en-US" dirty="0" smtClean="0"/>
              <a:t>rowth </a:t>
            </a:r>
            <a:r>
              <a:rPr lang="en-US" dirty="0"/>
              <a:t>S</a:t>
            </a:r>
            <a:r>
              <a:rPr lang="en-US" dirty="0" smtClean="0"/>
              <a:t>tory……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09"/>
            <a:ext cx="8077200" cy="57912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Imagine a company at the turn of the millennium</a:t>
            </a:r>
          </a:p>
          <a:p>
            <a:pPr lvl="1"/>
            <a:r>
              <a:rPr lang="en-US" sz="1600" dirty="0" smtClean="0"/>
              <a:t>A modest 0.25 </a:t>
            </a:r>
            <a:r>
              <a:rPr lang="en-US" sz="1600" dirty="0" err="1" smtClean="0"/>
              <a:t>mmt</a:t>
            </a:r>
            <a:r>
              <a:rPr lang="en-US" sz="1600" dirty="0" smtClean="0"/>
              <a:t> of global production</a:t>
            </a:r>
            <a:endParaRPr lang="en-US" sz="1400" dirty="0"/>
          </a:p>
          <a:p>
            <a:pPr lvl="1"/>
            <a:r>
              <a:rPr lang="en-US" sz="1600" i="1" dirty="0" smtClean="0"/>
              <a:t>One project: </a:t>
            </a:r>
            <a:r>
              <a:rPr lang="en-US" sz="1600" dirty="0" smtClean="0"/>
              <a:t>in the </a:t>
            </a:r>
            <a:r>
              <a:rPr lang="en-US" sz="1600" dirty="0"/>
              <a:t>S</a:t>
            </a:r>
            <a:r>
              <a:rPr lang="en-US" sz="1600" dirty="0" smtClean="0"/>
              <a:t>outh East Asian neighborhood</a:t>
            </a:r>
          </a:p>
          <a:p>
            <a:pPr lvl="1"/>
            <a:r>
              <a:rPr lang="en-US" sz="1600" dirty="0" smtClean="0"/>
              <a:t>A cumulative plan expenditure of US$0.58 </a:t>
            </a:r>
            <a:r>
              <a:rPr lang="en-US" sz="1600" dirty="0" err="1" smtClean="0"/>
              <a:t>Bn</a:t>
            </a:r>
            <a:endParaRPr lang="en-US" sz="1600" dirty="0" smtClean="0"/>
          </a:p>
          <a:p>
            <a:endParaRPr lang="en-US" sz="1800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And now in circa 2016, in a decade and a half</a:t>
            </a:r>
          </a:p>
          <a:p>
            <a:pPr lvl="1"/>
            <a:r>
              <a:rPr lang="en-US" sz="1600" i="1" dirty="0" smtClean="0"/>
              <a:t>37 projects in 17 countries: a truly global footprint</a:t>
            </a:r>
          </a:p>
          <a:p>
            <a:pPr lvl="1"/>
            <a:r>
              <a:rPr lang="en-US" sz="1600" dirty="0" smtClean="0"/>
              <a:t>Annual production of 8.92 </a:t>
            </a:r>
            <a:r>
              <a:rPr lang="en-US" sz="1600" dirty="0" err="1" smtClean="0"/>
              <a:t>mmt</a:t>
            </a:r>
            <a:r>
              <a:rPr lang="en-US" sz="1600" dirty="0" smtClean="0"/>
              <a:t> in FY’16</a:t>
            </a:r>
          </a:p>
          <a:p>
            <a:pPr lvl="1"/>
            <a:r>
              <a:rPr lang="en-US" sz="1600" dirty="0" smtClean="0"/>
              <a:t>Cumulative investment of US$26.26 </a:t>
            </a:r>
            <a:r>
              <a:rPr lang="en-US" sz="1600" dirty="0" err="1" smtClean="0"/>
              <a:t>Bn</a:t>
            </a:r>
            <a:endParaRPr lang="en-US" sz="1600" dirty="0" smtClean="0"/>
          </a:p>
          <a:p>
            <a:pPr lvl="1"/>
            <a:r>
              <a:rPr lang="en-US" sz="1600" dirty="0" smtClean="0"/>
              <a:t>A reserve base of 633 </a:t>
            </a:r>
            <a:r>
              <a:rPr lang="en-US" sz="1600" dirty="0" err="1" smtClean="0"/>
              <a:t>mmtoe</a:t>
            </a:r>
            <a:r>
              <a:rPr lang="en-US" sz="1600" dirty="0" smtClean="0"/>
              <a:t> </a:t>
            </a:r>
          </a:p>
          <a:p>
            <a:pPr lvl="2"/>
            <a:r>
              <a:rPr lang="en-US" sz="1400" dirty="0" smtClean="0"/>
              <a:t>94.5</a:t>
            </a:r>
            <a:r>
              <a:rPr lang="en-US" sz="1400" dirty="0"/>
              <a:t>% of reserves in P1 &amp; P2 </a:t>
            </a:r>
            <a:r>
              <a:rPr lang="en-US" sz="1400" dirty="0" smtClean="0"/>
              <a:t>Category</a:t>
            </a:r>
          </a:p>
          <a:p>
            <a:pPr lvl="1"/>
            <a:endParaRPr lang="en-US" sz="1600" dirty="0"/>
          </a:p>
          <a:p>
            <a:r>
              <a:rPr lang="en-US" sz="1800" b="1" dirty="0"/>
              <a:t>The Growth of ONGC Videsh, India’s flagship energy multinational, is  story of the growth of India’s overseas energy </a:t>
            </a:r>
            <a:r>
              <a:rPr lang="en-US" sz="1800" b="1" dirty="0" smtClean="0"/>
              <a:t>acquisitions</a:t>
            </a:r>
          </a:p>
          <a:p>
            <a:pPr lvl="1"/>
            <a:r>
              <a:rPr lang="en-US" sz="1600" dirty="0" smtClean="0"/>
              <a:t>A story </a:t>
            </a:r>
            <a:r>
              <a:rPr lang="en-US" sz="1600" dirty="0"/>
              <a:t>is of unprecedented growth </a:t>
            </a:r>
            <a:endParaRPr lang="en-US" sz="1600" dirty="0" smtClean="0"/>
          </a:p>
          <a:p>
            <a:pPr lvl="2"/>
            <a:r>
              <a:rPr lang="en-US" sz="1400" dirty="0" smtClean="0"/>
              <a:t>a </a:t>
            </a:r>
            <a:r>
              <a:rPr lang="en-US" sz="1400" dirty="0"/>
              <a:t>global footprint of assets spread across the globe and spanning continents</a:t>
            </a:r>
            <a:endParaRPr lang="en-US" sz="1400" b="1" dirty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92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0850"/>
            <a:ext cx="8229600" cy="4060350"/>
          </a:xfrm>
        </p:spPr>
      </p:pic>
      <p:grpSp>
        <p:nvGrpSpPr>
          <p:cNvPr id="8" name="Group 7"/>
          <p:cNvGrpSpPr/>
          <p:nvPr/>
        </p:nvGrpSpPr>
        <p:grpSpPr>
          <a:xfrm>
            <a:off x="1611288" y="2450930"/>
            <a:ext cx="7344817" cy="2952328"/>
            <a:chOff x="1763688" y="2708920"/>
            <a:chExt cx="7344817" cy="2952328"/>
          </a:xfrm>
        </p:grpSpPr>
        <p:grpSp>
          <p:nvGrpSpPr>
            <p:cNvPr id="57" name="Group 56"/>
            <p:cNvGrpSpPr/>
            <p:nvPr/>
          </p:nvGrpSpPr>
          <p:grpSpPr>
            <a:xfrm>
              <a:off x="1763688" y="4228715"/>
              <a:ext cx="864096" cy="250317"/>
              <a:chOff x="1763688" y="4228715"/>
              <a:chExt cx="864096" cy="25031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63688" y="4228715"/>
                <a:ext cx="782588" cy="216024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Colombia </a:t>
                </a:r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2483768" y="4335016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131840" y="4689140"/>
              <a:ext cx="1080120" cy="216024"/>
              <a:chOff x="3131840" y="4689140"/>
              <a:chExt cx="1080120" cy="2160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203848" y="4689140"/>
                <a:ext cx="1008112" cy="216024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Brazil</a:t>
                </a:r>
                <a:endParaRPr lang="en-US" sz="1200" dirty="0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3131840" y="4725144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881140" y="3755516"/>
              <a:ext cx="504056" cy="293365"/>
              <a:chOff x="4881140" y="3755516"/>
              <a:chExt cx="504056" cy="29336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881140" y="3832857"/>
                <a:ext cx="504056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Iraq </a:t>
                </a:r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5237584" y="3755516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572001" y="3286894"/>
              <a:ext cx="936103" cy="286122"/>
              <a:chOff x="4572001" y="3286894"/>
              <a:chExt cx="936103" cy="28612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572001" y="3286894"/>
                <a:ext cx="879126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Azerbaijan </a:t>
                </a:r>
              </a:p>
            </p:txBody>
          </p:sp>
          <p:sp>
            <p:nvSpPr>
              <p:cNvPr id="3" name="5-Point Star 2"/>
              <p:cNvSpPr/>
              <p:nvPr/>
            </p:nvSpPr>
            <p:spPr>
              <a:xfrm>
                <a:off x="5364088" y="3429000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508104" y="3860861"/>
              <a:ext cx="504056" cy="335967"/>
              <a:chOff x="5508104" y="3860861"/>
              <a:chExt cx="504056" cy="33596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508104" y="3980804"/>
                <a:ext cx="504056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Iran </a:t>
                </a:r>
                <a:endParaRPr lang="en-US" sz="1200" dirty="0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5570004" y="3860861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589586" y="3176972"/>
              <a:ext cx="1094184" cy="252028"/>
              <a:chOff x="5589586" y="3176972"/>
              <a:chExt cx="1094184" cy="25202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75658" y="3176972"/>
                <a:ext cx="1008112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/>
                  <a:t>Kazakhstan</a:t>
                </a:r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5589586" y="3284984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139952" y="3805808"/>
              <a:ext cx="648072" cy="280216"/>
              <a:chOff x="4139952" y="3805808"/>
              <a:chExt cx="648072" cy="28021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139952" y="3870000"/>
                <a:ext cx="576064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Libya</a:t>
                </a:r>
                <a:endParaRPr lang="en-US" sz="1200" dirty="0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4644008" y="3805808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133168" y="4689140"/>
              <a:ext cx="1095016" cy="288032"/>
              <a:chOff x="5133168" y="4689140"/>
              <a:chExt cx="1095016" cy="28803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192138" y="4689140"/>
                <a:ext cx="1036046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Mozambique</a:t>
                </a:r>
                <a:endParaRPr lang="en-US" sz="1400" dirty="0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5133168" y="4833156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291794" y="3791520"/>
              <a:ext cx="1019833" cy="261292"/>
              <a:chOff x="6291794" y="3791520"/>
              <a:chExt cx="1019833" cy="26129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13610" y="3791520"/>
                <a:ext cx="998017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Bangladesh</a:t>
                </a:r>
                <a:endParaRPr lang="en-US" sz="1200" dirty="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6291794" y="3908796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839306" y="4121273"/>
              <a:ext cx="792088" cy="336289"/>
              <a:chOff x="5839306" y="4121273"/>
              <a:chExt cx="792088" cy="33628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39306" y="4241538"/>
                <a:ext cx="792088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Myanmar </a:t>
                </a:r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6444195" y="4121273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69222" y="2708920"/>
              <a:ext cx="1070038" cy="216024"/>
              <a:chOff x="6569222" y="2708920"/>
              <a:chExt cx="1070038" cy="21602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641243" y="2708920"/>
                <a:ext cx="998017" cy="216024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Russia</a:t>
                </a:r>
                <a:endParaRPr lang="en-US" sz="1200" dirty="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6569222" y="2709490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142990" y="4293096"/>
              <a:ext cx="653146" cy="216024"/>
              <a:chOff x="5142990" y="4293096"/>
              <a:chExt cx="653146" cy="21602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209774" y="4293096"/>
                <a:ext cx="586362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Sudan</a:t>
                </a:r>
                <a:endParaRPr lang="en-US" sz="1200" dirty="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5142990" y="4335586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067944" y="4437112"/>
              <a:ext cx="1085181" cy="216024"/>
              <a:chOff x="4067944" y="4437112"/>
              <a:chExt cx="1085181" cy="21602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067944" y="4437112"/>
                <a:ext cx="993216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/>
                  <a:t>South Sudan</a:t>
                </a:r>
                <a:endParaRPr lang="en-US" sz="1200" dirty="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5009109" y="4493480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716016" y="3573016"/>
              <a:ext cx="648072" cy="216024"/>
              <a:chOff x="4716016" y="3573016"/>
              <a:chExt cx="648072" cy="21602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716016" y="3573016"/>
                <a:ext cx="521840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Syria </a:t>
                </a:r>
              </a:p>
            </p:txBody>
          </p:sp>
          <p:sp>
            <p:nvSpPr>
              <p:cNvPr id="39" name="5-Point Star 38"/>
              <p:cNvSpPr/>
              <p:nvPr/>
            </p:nvSpPr>
            <p:spPr>
              <a:xfrm>
                <a:off x="5220072" y="3615494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771800" y="4241538"/>
              <a:ext cx="1014224" cy="283593"/>
              <a:chOff x="2771800" y="4241538"/>
              <a:chExt cx="1014224" cy="28359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922325" y="4241538"/>
                <a:ext cx="863699" cy="216024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Venezuela</a:t>
                </a:r>
                <a:endParaRPr lang="en-US" sz="1200" dirty="0"/>
              </a:p>
            </p:txBody>
          </p:sp>
          <p:sp>
            <p:nvSpPr>
              <p:cNvPr id="41" name="5-Point Star 40"/>
              <p:cNvSpPr/>
              <p:nvPr/>
            </p:nvSpPr>
            <p:spPr>
              <a:xfrm>
                <a:off x="2771800" y="4381115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668603" y="4220901"/>
              <a:ext cx="852560" cy="216024"/>
              <a:chOff x="6668603" y="4220901"/>
              <a:chExt cx="852560" cy="21602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729075" y="4220901"/>
                <a:ext cx="792088" cy="216024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Vietnam</a:t>
                </a:r>
                <a:endParaRPr lang="en-US" sz="1200" dirty="0"/>
              </a:p>
            </p:txBody>
          </p:sp>
          <p:sp>
            <p:nvSpPr>
              <p:cNvPr id="43" name="5-Point Star 42"/>
              <p:cNvSpPr/>
              <p:nvPr/>
            </p:nvSpPr>
            <p:spPr>
              <a:xfrm>
                <a:off x="6668603" y="4224199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94280" y="5377654"/>
              <a:ext cx="1014225" cy="283594"/>
              <a:chOff x="2771800" y="4241537"/>
              <a:chExt cx="1014225" cy="28359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771801" y="4241537"/>
                <a:ext cx="1014224" cy="283593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New Zealand</a:t>
                </a:r>
                <a:endParaRPr lang="en-US" sz="1200" dirty="0"/>
              </a:p>
            </p:txBody>
          </p:sp>
          <p:sp>
            <p:nvSpPr>
              <p:cNvPr id="62" name="5-Point Star 61"/>
              <p:cNvSpPr/>
              <p:nvPr/>
            </p:nvSpPr>
            <p:spPr>
              <a:xfrm>
                <a:off x="2771800" y="4381115"/>
                <a:ext cx="144016" cy="14401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0"/>
            <a:ext cx="7315200" cy="75789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ONGC Videsh: The Present Global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footprint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38400" y="2971800"/>
            <a:ext cx="3352800" cy="495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914400" lvl="1" indent="-457200">
              <a:buAutoNum type="arabicPeriod"/>
            </a:pPr>
            <a:endParaRPr lang="en-IN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Elements of Energy paradigm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43000"/>
            <a:ext cx="6624736" cy="489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4869160"/>
            <a:ext cx="2088232" cy="830997"/>
          </a:xfrm>
          <a:prstGeom prst="rect">
            <a:avLst/>
          </a:prstGeom>
          <a:solidFill>
            <a:srgbClr val="B80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Geopolitics as key driver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Complexity of Energy supplies</a:t>
            </a:r>
            <a:endParaRPr lang="en-US" sz="2400" b="1" dirty="0"/>
          </a:p>
        </p:txBody>
      </p:sp>
      <p:pic>
        <p:nvPicPr>
          <p:cNvPr id="4" name="Picture 3" descr="renewable-energy-technology-opportunities-responding-to-global-energy-challenges-2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5924" r="4552" b="11240"/>
          <a:stretch/>
        </p:blipFill>
        <p:spPr>
          <a:xfrm>
            <a:off x="1187624" y="1700808"/>
            <a:ext cx="6697110" cy="46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Complexity of Energy supplies</a:t>
            </a:r>
            <a:endParaRPr lang="en-US" sz="2400" b="1" dirty="0"/>
          </a:p>
        </p:txBody>
      </p:sp>
      <p:pic>
        <p:nvPicPr>
          <p:cNvPr id="3" name="Picture 2" descr="BSI020_Figur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93790"/>
            <a:ext cx="3888432" cy="225529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6" name="Picture 5" descr="world-map-of-gdp-per-square-km-gallup-and-sachs-1999-645x3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1088"/>
            <a:ext cx="4032448" cy="215408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9" name="Picture 8" descr="world-energy-secur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851920" cy="216024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10" name="Picture 9" descr="barrels-at-ris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3"/>
            <a:ext cx="4032448" cy="223224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71800" y="2492896"/>
            <a:ext cx="86409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Resources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6021288"/>
            <a:ext cx="86409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Demand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949280"/>
            <a:ext cx="122413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GDP Growth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3501008"/>
            <a:ext cx="136815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Production Risk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Energy Security &amp; Environmental Impact</a:t>
            </a:r>
            <a:endParaRPr lang="en-US" sz="2400" b="1" dirty="0"/>
          </a:p>
        </p:txBody>
      </p:sp>
      <p:pic>
        <p:nvPicPr>
          <p:cNvPr id="4" name="Picture 3" descr="weighing_energy_op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408712" cy="47645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9023590">
            <a:off x="1962194" y="2553510"/>
            <a:ext cx="4536504" cy="19442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683298">
            <a:off x="3129974" y="3337750"/>
            <a:ext cx="5112568" cy="1728192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Energy Security… a priority for all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4426"/>
            <a:ext cx="8077200" cy="55389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A Global shared </a:t>
            </a:r>
            <a:r>
              <a:rPr lang="en-US" sz="1800" dirty="0"/>
              <a:t>vison </a:t>
            </a:r>
            <a:r>
              <a:rPr lang="en-US" sz="1800" dirty="0" smtClean="0"/>
              <a:t>inherently acknowledges </a:t>
            </a:r>
            <a:r>
              <a:rPr lang="en-US" sz="1800" dirty="0"/>
              <a:t>that </a:t>
            </a:r>
            <a:endParaRPr lang="en-US" sz="18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core of energy security lies in the acceptance of the fact that there is only one oil </a:t>
            </a:r>
            <a:r>
              <a:rPr lang="en-US" sz="1600" dirty="0" smtClean="0"/>
              <a:t>market</a:t>
            </a:r>
          </a:p>
          <a:p>
            <a:pPr lvl="2"/>
            <a:r>
              <a:rPr lang="en-US" sz="1400" dirty="0" smtClean="0"/>
              <a:t>a </a:t>
            </a:r>
            <a:r>
              <a:rPr lang="en-US" sz="1400" dirty="0"/>
              <a:t>complex and worldwide system that moves and consumes about 90 million barrels of oil every day. </a:t>
            </a:r>
            <a:endParaRPr lang="en-US" sz="1400" dirty="0" smtClean="0"/>
          </a:p>
          <a:p>
            <a:pPr lvl="1"/>
            <a:r>
              <a:rPr lang="en-US" sz="1600" i="1" dirty="0" smtClean="0"/>
              <a:t>For </a:t>
            </a:r>
            <a:r>
              <a:rPr lang="en-US" sz="1600" i="1" dirty="0"/>
              <a:t>all consumers and all producers ,  energy security resides in the stability, cooperation and mutual  complementarity of this </a:t>
            </a:r>
            <a:r>
              <a:rPr lang="en-US" sz="1600" i="1" dirty="0" smtClean="0"/>
              <a:t>market </a:t>
            </a:r>
          </a:p>
          <a:p>
            <a:pPr marL="457200" lvl="1" indent="0">
              <a:buNone/>
            </a:pPr>
            <a:endParaRPr lang="en-US" sz="1600" i="1" dirty="0" smtClean="0"/>
          </a:p>
          <a:p>
            <a:r>
              <a:rPr lang="en-US" sz="1800" b="1" dirty="0" smtClean="0"/>
              <a:t>Producers</a:t>
            </a:r>
          </a:p>
          <a:p>
            <a:pPr lvl="1"/>
            <a:r>
              <a:rPr lang="en-US" sz="1600" i="1" dirty="0" smtClean="0"/>
              <a:t>seek a </a:t>
            </a:r>
            <a:r>
              <a:rPr lang="en-US" sz="1600" i="1" dirty="0"/>
              <a:t>fair and stable economic exchange for their resources that they so painstakingly </a:t>
            </a:r>
            <a:r>
              <a:rPr lang="en-US" sz="1600" i="1" dirty="0" smtClean="0"/>
              <a:t>produce</a:t>
            </a:r>
          </a:p>
          <a:p>
            <a:r>
              <a:rPr lang="en-US" sz="1800" b="1" dirty="0" smtClean="0"/>
              <a:t>Consumers </a:t>
            </a:r>
          </a:p>
          <a:p>
            <a:pPr lvl="1"/>
            <a:r>
              <a:rPr lang="en-US" sz="1600" i="1" dirty="0"/>
              <a:t>strive to provide the means for aspirational and increasingly energy-hungry populaces to achieve higher standards of </a:t>
            </a:r>
            <a:r>
              <a:rPr lang="en-US" sz="1600" i="1" dirty="0" smtClean="0"/>
              <a:t>living</a:t>
            </a:r>
            <a:endParaRPr lang="en-US" sz="1600" i="1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600" b="1" dirty="0"/>
              <a:t>State Owned Enterprises (SOEs) </a:t>
            </a:r>
            <a:r>
              <a:rPr lang="en-US" sz="1600" b="1" dirty="0" smtClean="0"/>
              <a:t>are critical instruments of state policy</a:t>
            </a:r>
          </a:p>
          <a:p>
            <a:pPr lvl="1"/>
            <a:r>
              <a:rPr lang="en-US" sz="1600" dirty="0" smtClean="0"/>
              <a:t>By which countries protect and secure their energy needs</a:t>
            </a:r>
          </a:p>
          <a:p>
            <a:pPr lvl="1"/>
            <a:r>
              <a:rPr lang="en-US" sz="1600" dirty="0" smtClean="0"/>
              <a:t>Both as producers or consumers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Global Energy Density </a:t>
            </a:r>
            <a:endParaRPr lang="en-US" sz="2800" b="1" dirty="0"/>
          </a:p>
        </p:txBody>
      </p:sp>
      <p:pic>
        <p:nvPicPr>
          <p:cNvPr id="6" name="Picture 5" descr="PPPersonVsPDen2WA.ep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6984776" cy="4960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4797152"/>
            <a:ext cx="720080" cy="369332"/>
          </a:xfrm>
          <a:prstGeom prst="rect">
            <a:avLst/>
          </a:prstGeom>
          <a:solidFill>
            <a:srgbClr val="B80607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India’s need for energy security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7638"/>
            <a:ext cx="7601276" cy="5106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81328"/>
            <a:ext cx="2890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Exxon Mobil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066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growing GDP and an unquenchable thirst for energy…..</a:t>
            </a:r>
          </a:p>
        </p:txBody>
      </p:sp>
    </p:spTree>
    <p:extLst>
      <p:ext uri="{BB962C8B-B14F-4D97-AF65-F5344CB8AC3E}">
        <p14:creationId xmlns:p14="http://schemas.microsoft.com/office/powerpoint/2010/main" val="36993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0"/>
            <a:ext cx="7071014" cy="44519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IEA India Energy Outlook 2015 says……….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84" y="1015639"/>
            <a:ext cx="4593116" cy="3449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" y="1019998"/>
            <a:ext cx="4528443" cy="35189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3792" y="5050248"/>
            <a:ext cx="7071014" cy="1655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ebdings" panose="05030102010509060703" pitchFamily="18" charset="2"/>
              <a:buChar char="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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6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645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Fossil fuels supply around three-quarters of India’s primary energy demand </a:t>
            </a:r>
          </a:p>
          <a:p>
            <a:r>
              <a:rPr lang="en-US" dirty="0"/>
              <a:t>T</a:t>
            </a:r>
            <a:r>
              <a:rPr lang="en-US" dirty="0" smtClean="0"/>
              <a:t>his share will tend to increase over time as households move away from the traditional use of biomass</a:t>
            </a:r>
          </a:p>
          <a:p>
            <a:r>
              <a:rPr lang="en-US" dirty="0" smtClean="0"/>
              <a:t>This high – and potentially growing – reliance on fossil fuels comes with two major drawbacks. 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India’s domestic production of fossil fuels, considered on a per-capita basis, is by far the lowest among the major emerging economies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meaning that India has a structural dependence on imported supply.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5789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India’s per capita production amongst the lowest among BRICs…..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04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700</Words>
  <Application>Microsoft Office PowerPoint</Application>
  <PresentationFormat>On-screen Show (4:3)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Mangal</vt:lpstr>
      <vt:lpstr>Symbol</vt:lpstr>
      <vt:lpstr>Times New Roman</vt:lpstr>
      <vt:lpstr>Webdings</vt:lpstr>
      <vt:lpstr>Wingdings</vt:lpstr>
      <vt:lpstr>Office Theme</vt:lpstr>
      <vt:lpstr>PowerPoint Presentation</vt:lpstr>
      <vt:lpstr>Elements of Energy paradigm</vt:lpstr>
      <vt:lpstr>Complexity of Energy supplies</vt:lpstr>
      <vt:lpstr>Complexity of Energy supplies</vt:lpstr>
      <vt:lpstr>Energy Security &amp; Environmental Impact</vt:lpstr>
      <vt:lpstr>Energy Security… a priority for all</vt:lpstr>
      <vt:lpstr>Global Energy Density </vt:lpstr>
      <vt:lpstr>India’s need for energy security</vt:lpstr>
      <vt:lpstr>India’s per capita production amongst the lowest among BRICs…..</vt:lpstr>
      <vt:lpstr>PowerPoint Presentation</vt:lpstr>
      <vt:lpstr>India’s import bill over the years……</vt:lpstr>
      <vt:lpstr>Summing up……India’s need for Energy Security</vt:lpstr>
      <vt:lpstr>PowerPoint Presentation</vt:lpstr>
      <vt:lpstr>PowerPoint Presentation</vt:lpstr>
      <vt:lpstr>The Growth Story……</vt:lpstr>
      <vt:lpstr>ONGC Videsh: The Present Global footprint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Subject: Draft Template of EC Agenda   Purpose: Approval/ Appraisal/ Concurrence</dc:title>
  <dc:creator>Deepak Ahuja</dc:creator>
  <cp:lastModifiedBy>MDOVL</cp:lastModifiedBy>
  <cp:revision>134</cp:revision>
  <cp:lastPrinted>2016-11-17T08:16:48Z</cp:lastPrinted>
  <dcterms:created xsi:type="dcterms:W3CDTF">2006-08-16T00:00:00Z</dcterms:created>
  <dcterms:modified xsi:type="dcterms:W3CDTF">2016-11-17T08:59:40Z</dcterms:modified>
</cp:coreProperties>
</file>